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8" r:id="rId3"/>
    <p:sldId id="282" r:id="rId4"/>
    <p:sldId id="281" r:id="rId5"/>
    <p:sldId id="283" r:id="rId6"/>
    <p:sldId id="259" r:id="rId7"/>
    <p:sldId id="28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6" r:id="rId17"/>
    <p:sldId id="285" r:id="rId18"/>
    <p:sldId id="269" r:id="rId19"/>
    <p:sldId id="270" r:id="rId20"/>
    <p:sldId id="271" r:id="rId21"/>
    <p:sldId id="289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827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8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FA634-48E0-4C72-8A1D-2BA61137F4F3}" type="datetimeFigureOut">
              <a:rPr lang="pt-PT" smtClean="0"/>
              <a:pPr/>
              <a:t>20-06-2014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701A3-3674-4161-8180-B8E23DA65B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16</a:t>
            </a:fld>
            <a:endParaRPr lang="pt-P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3</a:t>
            </a:fld>
            <a:endParaRPr lang="pt-P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4</a:t>
            </a:fld>
            <a:endParaRPr lang="pt-P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5</a:t>
            </a:fld>
            <a:endParaRPr lang="pt-P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6</a:t>
            </a:fld>
            <a:endParaRPr lang="pt-P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701A3-3674-4161-8180-B8E23DA65B16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A97F-0155-4512-A665-41B68A9036BA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ACCF-4526-40C4-9BB9-3A930F736D37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B2DD-D437-4506-8018-511F415A8E1E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BD0-1DAD-4789-802A-C97D4E5FB5F9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7920-BFA7-492D-B411-53A520D2D88A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AE73-E179-4C46-8D3E-9C07CA19B939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62DE-B7E9-4CCA-94BA-710AB9467B21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A9FC-93D1-4280-8BA9-A86E7366957B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C76D-64FA-46C7-AB3B-2DFC05F0865C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EAEE-6FD1-487E-B704-A0B172AF5265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A02-EE29-4FA3-92A7-CB1B3CC38B14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64A0-D539-464E-AD3F-3E68FEB4895E}" type="datetime1">
              <a:rPr lang="pt-PT" smtClean="0"/>
              <a:pPr/>
              <a:t>20-06-2014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F027-F586-44E4-9796-AD2ACFF024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m 1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304998"/>
            <a:ext cx="1362056" cy="162805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99592" y="414908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Maçã </a:t>
            </a:r>
            <a:endParaRPr lang="pt-PT" sz="40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pt-PT" sz="4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de Alcobaça no equilíbrio ambiental e na segurança alimentar</a:t>
            </a:r>
            <a:endParaRPr lang="pt-PT" sz="50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Imagem 5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ângulo 24"/>
          <p:cNvSpPr/>
          <p:nvPr/>
        </p:nvSpPr>
        <p:spPr>
          <a:xfrm>
            <a:off x="1115616" y="476672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936104" y="1979548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A Produção Integrada </a:t>
            </a: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contribui para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 manutenção </a:t>
            </a:r>
          </a:p>
          <a:p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sustentável do solo.</a:t>
            </a:r>
          </a:p>
        </p:txBody>
      </p:sp>
      <p:pic>
        <p:nvPicPr>
          <p:cNvPr id="17" name="Imagem 16" descr="Foto_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3890" y="3502749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 descr="Foto_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7626" y="3502749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123728" y="5158933"/>
            <a:ext cx="2447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dirty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Compostagem de matéria verde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428901" y="5158933"/>
            <a:ext cx="2519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dirty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Drenagem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ângulo 24"/>
          <p:cNvSpPr/>
          <p:nvPr/>
        </p:nvSpPr>
        <p:spPr>
          <a:xfrm>
            <a:off x="1115616" y="476672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55576" y="1700808"/>
            <a:ext cx="83884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Na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Integrada </a:t>
            </a: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é efetuado o</a:t>
            </a:r>
            <a:r>
              <a:rPr lang="pt-PT" sz="2000" b="1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diagnóstico e </a:t>
            </a:r>
          </a:p>
          <a:p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quantificação</a:t>
            </a:r>
            <a:r>
              <a:rPr lang="pt-PT" sz="2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para uma permanente monitorização do </a:t>
            </a:r>
          </a:p>
          <a:p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equilíbrio entre  pragas e  auxiliares.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Foto_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212976"/>
            <a:ext cx="17427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 descr="Foto_2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212976"/>
            <a:ext cx="17427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 descr="Foto_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725144"/>
            <a:ext cx="17427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 descr="Foto_2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4725144"/>
            <a:ext cx="17427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eta de movimento para a direita 15"/>
          <p:cNvSpPr/>
          <p:nvPr/>
        </p:nvSpPr>
        <p:spPr>
          <a:xfrm>
            <a:off x="4860032" y="3789040"/>
            <a:ext cx="720080" cy="432048"/>
          </a:xfrm>
          <a:prstGeom prst="stripedRight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 descr="patrocinio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ângulo 23"/>
          <p:cNvSpPr/>
          <p:nvPr/>
        </p:nvSpPr>
        <p:spPr>
          <a:xfrm>
            <a:off x="1115616" y="476672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936104" y="2084075"/>
            <a:ext cx="83884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Na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Integrada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as intervenções são apenas </a:t>
            </a:r>
          </a:p>
          <a:p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em caso de desequilíbrio ambiental.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 descr="Foto_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286725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 descr="Foto_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286725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835696" y="4830251"/>
            <a:ext cx="2951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Situação de </a:t>
            </a:r>
            <a:endParaRPr lang="pt-PT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equilíbrio</a:t>
            </a:r>
            <a:endParaRPr lang="pt-PT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282901" y="4830251"/>
            <a:ext cx="273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Situação de </a:t>
            </a:r>
            <a:endParaRPr lang="pt-PT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desequilíbrio</a:t>
            </a:r>
            <a:endParaRPr lang="pt-PT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ângulo 32"/>
          <p:cNvSpPr/>
          <p:nvPr/>
        </p:nvSpPr>
        <p:spPr>
          <a:xfrm>
            <a:off x="1115616" y="476672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080120" y="1556792"/>
            <a:ext cx="83884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Na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Integrada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utilizam-se meios </a:t>
            </a:r>
          </a:p>
          <a:p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alternativos de proteção e luta contra pragas.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Foto_2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636912"/>
            <a:ext cx="1800200" cy="141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 descr="Foto_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0230" y="2636912"/>
            <a:ext cx="1800200" cy="141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 descr="Foto_2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480055"/>
            <a:ext cx="1800200" cy="141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 descr="Foto_3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0230" y="4480055"/>
            <a:ext cx="1800200" cy="141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eta de movimento para a direita 15"/>
          <p:cNvSpPr/>
          <p:nvPr/>
        </p:nvSpPr>
        <p:spPr>
          <a:xfrm>
            <a:off x="4716016" y="3140968"/>
            <a:ext cx="720080" cy="432048"/>
          </a:xfrm>
          <a:prstGeom prst="stripedRight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Seta de movimento para a direita 22"/>
          <p:cNvSpPr/>
          <p:nvPr/>
        </p:nvSpPr>
        <p:spPr>
          <a:xfrm>
            <a:off x="4716016" y="4941168"/>
            <a:ext cx="720080" cy="432048"/>
          </a:xfrm>
          <a:prstGeom prst="stripedRight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933724" y="2924944"/>
            <a:ext cx="2233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Auxiliares </a:t>
            </a:r>
            <a:endParaRPr lang="pt-PT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Joaninha</a:t>
            </a:r>
            <a:endParaRPr lang="pt-PT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722763" y="4005064"/>
            <a:ext cx="223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Praga </a:t>
            </a:r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Piolho</a:t>
            </a:r>
            <a:endParaRPr lang="pt-PT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970236" y="4581128"/>
            <a:ext cx="22336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Difusor </a:t>
            </a:r>
            <a:endParaRPr lang="pt-PT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confusão </a:t>
            </a:r>
          </a:p>
          <a:p>
            <a:pPr algn="ctr"/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sexual</a:t>
            </a:r>
            <a:endParaRPr lang="pt-PT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292080" y="5919663"/>
            <a:ext cx="223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Praga Broca</a:t>
            </a:r>
            <a:endParaRPr lang="pt-PT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 descr="patrocinio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ângulo 23"/>
          <p:cNvSpPr/>
          <p:nvPr/>
        </p:nvSpPr>
        <p:spPr>
          <a:xfrm>
            <a:off x="1115616" y="476672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008112" y="2075364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Na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itchFamily="34" charset="0"/>
              </a:rPr>
              <a:t>Integrada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procura-se o equilíbrio </a:t>
            </a:r>
          </a:p>
          <a:p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cultural das plantas, evitando-se condições de proliferação </a:t>
            </a:r>
          </a:p>
          <a:p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de pragas.</a:t>
            </a: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m 17" descr="Foto_3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5618" y="3347700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m 18" descr="Foto_3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3890" y="3347700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ângulo 27"/>
          <p:cNvSpPr/>
          <p:nvPr/>
        </p:nvSpPr>
        <p:spPr>
          <a:xfrm>
            <a:off x="2411760" y="4941168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Enrelvamento</a:t>
            </a:r>
            <a:endParaRPr lang="pt-PT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9" name="Rectângulo 28"/>
          <p:cNvSpPr/>
          <p:nvPr/>
        </p:nvSpPr>
        <p:spPr>
          <a:xfrm>
            <a:off x="4639746" y="495046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Instalação de sebes</a:t>
            </a:r>
            <a:endParaRPr lang="pt-PT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ângulo 24"/>
          <p:cNvSpPr/>
          <p:nvPr/>
        </p:nvSpPr>
        <p:spPr>
          <a:xfrm>
            <a:off x="1115616" y="476672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55576" y="1868631"/>
            <a:ext cx="66967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Utilização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racional da água.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" name="Imagem 19" descr="Foto_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5618" y="2924944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m 20" descr="Foto_3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3890" y="2924944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194372" y="4581128"/>
            <a:ext cx="2233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Medidor condutividade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570635" y="4581128"/>
            <a:ext cx="223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Rega Gota-a-gota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m 12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65101" cy="151216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47664" y="357301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4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Segurança </a:t>
            </a:r>
            <a:endParaRPr lang="pt-PT" sz="4000" dirty="0" smtClean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pt-PT" sz="4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Alimentar</a:t>
            </a:r>
            <a:endParaRPr lang="pt-PT" sz="40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Imagem 5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ângulo 8"/>
          <p:cNvSpPr/>
          <p:nvPr/>
        </p:nvSpPr>
        <p:spPr>
          <a:xfrm>
            <a:off x="755576" y="1868631"/>
            <a:ext cx="83884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 maçã </a:t>
            </a: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é rastreada através da: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Foto_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780928"/>
            <a:ext cx="2038350" cy="1600200"/>
          </a:xfrm>
          <a:prstGeom prst="rect">
            <a:avLst/>
          </a:prstGeom>
        </p:spPr>
      </p:pic>
      <p:pic>
        <p:nvPicPr>
          <p:cNvPr id="15" name="Imagem 14" descr="Foto_3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80928"/>
            <a:ext cx="2038350" cy="1600200"/>
          </a:xfrm>
          <a:prstGeom prst="rect">
            <a:avLst/>
          </a:prstGeom>
        </p:spPr>
      </p:pic>
      <p:sp>
        <p:nvSpPr>
          <p:cNvPr id="16" name="Rectângulo 15"/>
          <p:cNvSpPr/>
          <p:nvPr/>
        </p:nvSpPr>
        <p:spPr>
          <a:xfrm>
            <a:off x="2135527" y="4437112"/>
            <a:ext cx="174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Normalização/</a:t>
            </a:r>
          </a:p>
          <a:p>
            <a:pPr algn="ctr"/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Codificação</a:t>
            </a:r>
            <a:endParaRPr lang="pt-PT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714651" y="4437112"/>
            <a:ext cx="2233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Identificação de lotes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1043608" y="548680"/>
            <a:ext cx="7326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 Segurança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Alimentar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ângulo 19"/>
          <p:cNvSpPr/>
          <p:nvPr/>
        </p:nvSpPr>
        <p:spPr>
          <a:xfrm>
            <a:off x="1043608" y="548680"/>
            <a:ext cx="7326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 Segurança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Alimentar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55576" y="1868631"/>
            <a:ext cx="83884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  É efetuado um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controlo de qualidade </a:t>
            </a: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através de: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 descr="Foto_3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708920"/>
            <a:ext cx="3240360" cy="254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63688" y="3789040"/>
            <a:ext cx="2233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0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Análises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ângulo 8"/>
          <p:cNvSpPr/>
          <p:nvPr/>
        </p:nvSpPr>
        <p:spPr>
          <a:xfrm>
            <a:off x="755576" y="2708920"/>
            <a:ext cx="83884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pt-PT" sz="2000" b="1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PORQUÊ?</a:t>
            </a: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Comic Sans MS" pitchFamily="66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2339751" y="476672"/>
            <a:ext cx="4536505" cy="576262"/>
          </a:xfrm>
          <a:noFill/>
          <a:ln/>
        </p:spPr>
        <p:txBody>
          <a:bodyPr>
            <a:noAutofit/>
          </a:bodyPr>
          <a:lstStyle/>
          <a:p>
            <a:r>
              <a:rPr lang="pt-PT" sz="24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Isto é </a:t>
            </a:r>
            <a:r>
              <a:rPr lang="pt-PT" sz="2400" dirty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importante?</a:t>
            </a:r>
            <a:endParaRPr lang="en-US" sz="2400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Imagem 11" descr="Foto_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05064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 descr="Foto_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005064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 descr="Foto_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4005064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ângulo 17"/>
          <p:cNvSpPr/>
          <p:nvPr/>
        </p:nvSpPr>
        <p:spPr>
          <a:xfrm>
            <a:off x="4211960" y="1988840"/>
            <a:ext cx="2329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E52827"/>
                </a:solidFill>
                <a:latin typeface="Comic Sans MS" pitchFamily="66" charset="0"/>
                <a:cs typeface="Arial" pitchFamily="34" charset="0"/>
              </a:rPr>
              <a:t>Muito Importante</a:t>
            </a:r>
            <a:endParaRPr lang="en-US" sz="2000" dirty="0">
              <a:solidFill>
                <a:srgbClr val="E52827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827584" y="3212976"/>
            <a:ext cx="5598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Podes comer uma maçã com </a:t>
            </a: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casca.</a:t>
            </a:r>
            <a:endParaRPr lang="pt-PT" sz="2000" dirty="0" smtClean="0">
              <a:solidFill>
                <a:schemeClr val="accent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1835696" y="1484784"/>
            <a:ext cx="5203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Alimentação Segura, Segurança Alimentar</a:t>
            </a:r>
            <a:endParaRPr lang="en-US" sz="2000" dirty="0" smtClean="0">
              <a:solidFill>
                <a:srgbClr val="E52827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1835696" y="1988840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Isto é importante? </a:t>
            </a:r>
            <a:endParaRPr lang="pt-PT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 descr="patrocini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8" grpId="0"/>
      <p:bldP spid="19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65101" cy="151216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331640" y="3861048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O Papel </a:t>
            </a:r>
          </a:p>
          <a:p>
            <a:pPr algn="ctr"/>
            <a:r>
              <a:rPr lang="pt-PT" sz="4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da Fruticultura </a:t>
            </a:r>
            <a:r>
              <a:rPr lang="pt-PT" sz="4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no </a:t>
            </a:r>
          </a:p>
          <a:p>
            <a:pPr algn="ctr"/>
            <a:r>
              <a:rPr lang="pt-PT" sz="4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4000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Imagem 7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ângulo 8"/>
          <p:cNvSpPr/>
          <p:nvPr/>
        </p:nvSpPr>
        <p:spPr>
          <a:xfrm>
            <a:off x="755576" y="1771069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2000" b="1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PARA QUÊ?</a:t>
            </a: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PT" sz="2800" dirty="0" smtClean="0">
              <a:solidFill>
                <a:schemeClr val="accent1"/>
              </a:solidFill>
              <a:latin typeface="Tekton Pro Cond" pitchFamily="34" charset="0"/>
              <a:cs typeface="Arial" pitchFamily="34" charset="0"/>
            </a:endParaRPr>
          </a:p>
          <a:p>
            <a:pPr lvl="1"/>
            <a:endParaRPr lang="pt-PT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 descr="Foto_4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196952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 descr="Foto_4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196952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 descr="Foto_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3196952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ângulo 19"/>
          <p:cNvSpPr/>
          <p:nvPr/>
        </p:nvSpPr>
        <p:spPr>
          <a:xfrm>
            <a:off x="1259632" y="2401724"/>
            <a:ext cx="6402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Para estares em equilíbrio, saudável e seres ativo. </a:t>
            </a:r>
            <a:endParaRPr lang="pt-PT" sz="2000" dirty="0">
              <a:latin typeface="Comic Sans MS" pitchFamily="66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720" y="476672"/>
            <a:ext cx="5545137" cy="576262"/>
          </a:xfrm>
          <a:noFill/>
          <a:ln/>
        </p:spPr>
        <p:txBody>
          <a:bodyPr>
            <a:noAutofit/>
          </a:bodyPr>
          <a:lstStyle/>
          <a:p>
            <a:r>
              <a:rPr lang="pt-PT" sz="24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Isto é </a:t>
            </a:r>
            <a:r>
              <a:rPr lang="pt-PT" sz="2400" dirty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importante?</a:t>
            </a:r>
            <a:endParaRPr lang="en-US" sz="2400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Imagem 11" descr="patrocini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36912"/>
            <a:ext cx="2088232" cy="249604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24136" y="5271591"/>
            <a:ext cx="688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8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2400" b="1" dirty="0">
              <a:solidFill>
                <a:srgbClr val="08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02195" y="1628602"/>
            <a:ext cx="7846269" cy="57626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A fruticultura </a:t>
            </a:r>
            <a:r>
              <a:rPr kumimoji="0" lang="pt-PT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é importante para a preservação de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um ambiente equilibrado.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96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467544" y="2060848"/>
            <a:ext cx="10476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lvl="1" indent="-228600">
              <a:spcBef>
                <a:spcPct val="20000"/>
              </a:spcBef>
              <a:buFont typeface="Arial" pitchFamily="34" charset="0"/>
              <a:buChar char="•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19200" lvl="2" indent="-228600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Produz alimentos saudáveis e seguros em respeito pelo </a:t>
            </a:r>
          </a:p>
          <a:p>
            <a:pPr marL="1219200" lvl="2" indent="-228600">
              <a:spcBef>
                <a:spcPct val="20000"/>
              </a:spcBef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  ambiente</a:t>
            </a:r>
            <a:endParaRPr lang="pt-PT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8" name="Picture 28" descr="j04022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370" y="3501008"/>
            <a:ext cx="2983678" cy="238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m 18" descr="Foto_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7730" y="3501008"/>
            <a:ext cx="3052622" cy="239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ângulo 20"/>
          <p:cNvSpPr/>
          <p:nvPr/>
        </p:nvSpPr>
        <p:spPr>
          <a:xfrm>
            <a:off x="2637927" y="404664"/>
            <a:ext cx="4150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O papel da Fruticultura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no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948264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patrocini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ângulo 25"/>
          <p:cNvSpPr/>
          <p:nvPr/>
        </p:nvSpPr>
        <p:spPr>
          <a:xfrm>
            <a:off x="2637927" y="404664"/>
            <a:ext cx="4150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O papel da Fruticultura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no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22" name="Imagem 21" descr="Foto_0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933056"/>
            <a:ext cx="1834489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m 22" descr="Foto_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933056"/>
            <a:ext cx="1834489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 descr="Foto_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17831" y="3933056"/>
            <a:ext cx="1834489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6876256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ângulo 26"/>
          <p:cNvSpPr/>
          <p:nvPr/>
        </p:nvSpPr>
        <p:spPr>
          <a:xfrm>
            <a:off x="1043608" y="2132856"/>
            <a:ext cx="6552728" cy="1080120"/>
          </a:xfrm>
          <a:prstGeom prst="rect">
            <a:avLst/>
          </a:prstGeom>
          <a:solidFill>
            <a:srgbClr val="74C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538981" y="2132856"/>
            <a:ext cx="957763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62000" lvl="1" indent="-228600" algn="just">
              <a:spcBef>
                <a:spcPct val="20000"/>
              </a:spcBef>
            </a:pP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Sabias  que  os  pomares da  Maçã   de  Alcobaça </a:t>
            </a:r>
          </a:p>
          <a:p>
            <a:pPr marL="762000" lvl="1" indent="-228600" algn="just">
              <a:spcBef>
                <a:spcPct val="20000"/>
              </a:spcBef>
            </a:pPr>
            <a:r>
              <a:rPr lang="pt-PT" sz="20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sequestram anualmente cerca de 15.000 toneladas  </a:t>
            </a:r>
          </a:p>
          <a:p>
            <a:pPr marL="762000" lvl="1" indent="-228600" algn="just">
              <a:spcBef>
                <a:spcPct val="20000"/>
              </a:spcBef>
            </a:pPr>
            <a:r>
              <a:rPr lang="pt-PT" sz="20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de dióxido de carbono.</a:t>
            </a:r>
          </a:p>
          <a:p>
            <a:pPr marL="762000" lvl="1" indent="-228600">
              <a:spcBef>
                <a:spcPct val="20000"/>
              </a:spcBef>
              <a:buFont typeface="Wingdings 3" pitchFamily="18" charset="2"/>
              <a:buChar char="¢"/>
            </a:pPr>
            <a:endParaRPr lang="pt-PT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patrocini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475656" y="3789040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36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endParaRPr lang="pt-PT" sz="36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pt-PT" sz="36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36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36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36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Imagem 5" descr="patrocini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755576" y="2348285"/>
            <a:ext cx="7200800" cy="216083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integrada </a:t>
            </a: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é um sistema</a:t>
            </a:r>
            <a:r>
              <a:rPr kumimoji="0" lang="pt-PT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Comic Sans MS" pitchFamily="66" charset="0"/>
                <a:cs typeface="Arial" pitchFamily="34" charset="0"/>
              </a:rPr>
              <a:t> agrícola de produção de alimentos de alta qualidade que utiliza os recursos naturais e mecanismos de regulação natural em substituição de fatores de produção prejudiciais ao ambiente de modo a assegurar, a longo prazo, uma agricultura viável.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4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4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m 26" descr="Foto_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493096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ângulo 19"/>
          <p:cNvSpPr/>
          <p:nvPr/>
        </p:nvSpPr>
        <p:spPr>
          <a:xfrm>
            <a:off x="1115616" y="476672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foto_escolha_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4006" y="4509120"/>
            <a:ext cx="205222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 descr="foto_escolha_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9742" y="4509120"/>
            <a:ext cx="2088232" cy="156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 descr="patrocini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55576" y="1890469"/>
            <a:ext cx="7992888" cy="172878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190500" indent="-190500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Para uma Gestão sustentável da exploração</a:t>
            </a:r>
            <a:r>
              <a:rPr lang="pt-PT" sz="2000" b="1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 deve </a:t>
            </a:r>
          </a:p>
          <a:p>
            <a:pPr marL="190500" indent="-190500">
              <a:spcBef>
                <a:spcPct val="20000"/>
              </a:spcBef>
            </a:pPr>
            <a:r>
              <a:rPr lang="pt-PT" sz="2000" b="1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existir um plano de exploração  que inclua, entre outros </a:t>
            </a:r>
          </a:p>
          <a:p>
            <a:pPr marL="190500" indent="-190500">
              <a:spcBef>
                <a:spcPct val="20000"/>
              </a:spcBef>
            </a:pPr>
            <a:r>
              <a:rPr lang="pt-PT" sz="2000" b="1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elementos:</a:t>
            </a:r>
          </a:p>
          <a:p>
            <a:pPr marL="190500" indent="-190500">
              <a:spcBef>
                <a:spcPct val="20000"/>
              </a:spcBef>
            </a:pPr>
            <a:endParaRPr lang="pt-PT" sz="20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20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467544" y="3169419"/>
            <a:ext cx="77048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0" lvl="1" indent="-190500" algn="just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escolha do local;</a:t>
            </a:r>
          </a:p>
          <a:p>
            <a:pPr marL="647700" lvl="1" indent="-190500" algn="just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A rotação das culturas;</a:t>
            </a:r>
          </a:p>
          <a:p>
            <a:pPr marL="647700" lvl="1" indent="-190500" algn="just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escolha das cultivares e da qualidade das plantas;</a:t>
            </a:r>
          </a:p>
          <a:p>
            <a:pPr marL="647700" lvl="1" indent="-190500" algn="just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A escolha das técnicas e épocas de preparação do solo e de plantação, da fertilização, das intervenções em </a:t>
            </a:r>
          </a:p>
          <a:p>
            <a:pPr marL="647700" lvl="1" indent="-190500" algn="just">
              <a:spcBef>
                <a:spcPct val="20000"/>
              </a:spcBef>
              <a:buClr>
                <a:srgbClr val="92D050"/>
              </a:buClr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  verde, da biodiversidade;</a:t>
            </a:r>
          </a:p>
          <a:p>
            <a:pPr marL="647700" lvl="1" indent="-190500" algn="just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segurança alimentar e a rastreabilidade.</a:t>
            </a:r>
          </a:p>
          <a:p>
            <a:pPr marL="190500" indent="-190500">
              <a:spcBef>
                <a:spcPct val="20000"/>
              </a:spcBef>
              <a:buClr>
                <a:srgbClr val="92D050"/>
              </a:buClr>
            </a:pPr>
            <a:endParaRPr lang="pt-PT" sz="20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ângulo 22"/>
          <p:cNvSpPr/>
          <p:nvPr/>
        </p:nvSpPr>
        <p:spPr>
          <a:xfrm>
            <a:off x="1115616" y="476672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Imagem 8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Imagem 19" descr="Foto_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132856"/>
            <a:ext cx="20193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m 20" descr="Foto_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502621"/>
            <a:ext cx="20193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m 21" descr="Foto_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0932" y="2132856"/>
            <a:ext cx="20193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07704" y="3717032"/>
            <a:ext cx="2233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Rotação</a:t>
            </a: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 cultural</a:t>
            </a:r>
            <a:endParaRPr lang="pt-PT" sz="2000" dirty="0">
              <a:solidFill>
                <a:schemeClr val="accent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23928" y="3717032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  Material </a:t>
            </a:r>
            <a:r>
              <a:rPr lang="pt-PT" dirty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certificado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ângulo 26"/>
          <p:cNvSpPr/>
          <p:nvPr/>
        </p:nvSpPr>
        <p:spPr>
          <a:xfrm>
            <a:off x="1115616" y="476672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Imagem 11" descr="patrocini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ângulo 21"/>
          <p:cNvSpPr/>
          <p:nvPr/>
        </p:nvSpPr>
        <p:spPr>
          <a:xfrm>
            <a:off x="1115616" y="476672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Produção </a:t>
            </a:r>
            <a:r>
              <a:rPr 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Integrada  </a:t>
            </a:r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 o </a:t>
            </a:r>
          </a:p>
          <a:p>
            <a:pPr algn="ctr"/>
            <a:r>
              <a:rPr 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Equilíbrio Ambiental</a:t>
            </a:r>
            <a:endParaRPr lang="pt-PT" sz="2400" b="1" dirty="0">
              <a:solidFill>
                <a:srgbClr val="92D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008112" y="1961545"/>
            <a:ext cx="7524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A Produção Integrada, também contribui para:</a:t>
            </a:r>
          </a:p>
          <a:p>
            <a:endParaRPr lang="pt-PT" sz="2000" dirty="0" smtClean="0">
              <a:solidFill>
                <a:schemeClr val="accent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pt-PT" sz="2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sz="20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nutrição</a:t>
            </a:r>
            <a:r>
              <a:rPr lang="pt-PT" sz="2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 –</a:t>
            </a:r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 desenvolvimento equilibrado das plantas e </a:t>
            </a:r>
          </a:p>
          <a:p>
            <a:r>
              <a:rPr 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qualidade dos frutos.</a:t>
            </a:r>
            <a:endParaRPr lang="pt-PT" sz="2000" dirty="0">
              <a:solidFill>
                <a:schemeClr val="accent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203848" y="5415607"/>
            <a:ext cx="209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Análises foleares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004048" y="5415607"/>
            <a:ext cx="2843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Nutrição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333403" y="5415607"/>
            <a:ext cx="1338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Qualidade</a:t>
            </a:r>
          </a:p>
        </p:txBody>
      </p:sp>
      <p:pic>
        <p:nvPicPr>
          <p:cNvPr id="14" name="Imagem 13" descr="Foto_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743399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 descr="Foto_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48100" y="3743399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 descr="Foto_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0348" y="3743399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 descr="patrocini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530</Words>
  <Application>Microsoft Office PowerPoint</Application>
  <PresentationFormat>Apresentação no Ecrã (4:3)</PresentationFormat>
  <Paragraphs>171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Isto é importante?</vt:lpstr>
      <vt:lpstr>Isto é importante?</vt:lpstr>
      <vt:lpstr>Diapositivo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Cristina Pires</dc:creator>
  <cp:lastModifiedBy>Vera</cp:lastModifiedBy>
  <cp:revision>396</cp:revision>
  <dcterms:created xsi:type="dcterms:W3CDTF">2014-04-24T13:48:33Z</dcterms:created>
  <dcterms:modified xsi:type="dcterms:W3CDTF">2014-06-20T09:15:54Z</dcterms:modified>
</cp:coreProperties>
</file>